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8" r:id="rId3"/>
    <p:sldId id="259" r:id="rId4"/>
    <p:sldId id="260" r:id="rId5"/>
    <p:sldId id="261" r:id="rId6"/>
    <p:sldId id="274" r:id="rId7"/>
    <p:sldId id="263" r:id="rId8"/>
    <p:sldId id="264" r:id="rId9"/>
    <p:sldId id="280" r:id="rId10"/>
    <p:sldId id="281" r:id="rId11"/>
    <p:sldId id="282" r:id="rId12"/>
    <p:sldId id="265" r:id="rId13"/>
    <p:sldId id="276" r:id="rId14"/>
    <p:sldId id="266" r:id="rId15"/>
    <p:sldId id="277" r:id="rId16"/>
    <p:sldId id="267" r:id="rId17"/>
    <p:sldId id="278" r:id="rId18"/>
    <p:sldId id="275" r:id="rId19"/>
    <p:sldId id="268" r:id="rId20"/>
    <p:sldId id="273" r:id="rId21"/>
  </p:sldIdLst>
  <p:sldSz cx="9144000" cy="6858000" type="screen4x3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A6D1"/>
    <a:srgbClr val="8EC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8" autoAdjust="0"/>
    <p:restoredTop sz="72310" autoAdjust="0"/>
  </p:normalViewPr>
  <p:slideViewPr>
    <p:cSldViewPr snapToGrid="0">
      <p:cViewPr varScale="1">
        <p:scale>
          <a:sx n="80" d="100"/>
          <a:sy n="80" d="100"/>
        </p:scale>
        <p:origin x="9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34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B3A6F7-5771-42CA-9C5C-3B0ECC9DED98}" type="datetimeFigureOut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36E355-1FE5-4D48-8271-097D88B5075D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3643542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2.jpeg>
</file>

<file path=ppt/media/image13.gif>
</file>

<file path=ppt/media/image15.jp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F4A71-401E-49BB-A5E9-78125BA14E59}" type="datetimeFigureOut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33D00B-87E8-42F0-902D-EE5944485F46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4006379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Üdvözlés, </a:t>
            </a:r>
          </a:p>
          <a:p>
            <a:r>
              <a:rPr lang="hu-HU" dirty="0" smtClean="0"/>
              <a:t>Csapattagok bemutatása</a:t>
            </a:r>
          </a:p>
          <a:p>
            <a:r>
              <a:rPr lang="hu-HU" baseline="0" dirty="0" smtClean="0"/>
              <a:t>OMSZ megkeresett minket, szakmai segítséggel látott el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06839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Piramis vált be, Gauss, Medián, Átlagoló nem.</a:t>
            </a:r>
          </a:p>
          <a:p>
            <a:r>
              <a:rPr lang="hu-HU" dirty="0" smtClean="0"/>
              <a:t>Harris</a:t>
            </a:r>
          </a:p>
          <a:p>
            <a:r>
              <a:rPr lang="hu-HU" dirty="0" smtClean="0"/>
              <a:t>Korreláció</a:t>
            </a:r>
          </a:p>
          <a:p>
            <a:r>
              <a:rPr lang="hu-HU" dirty="0" smtClean="0"/>
              <a:t>RANSAC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726671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548368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Célunk a kezdeti és végső időpont. </a:t>
            </a:r>
          </a:p>
          <a:p>
            <a:r>
              <a:rPr lang="hu-HU" dirty="0" smtClean="0"/>
              <a:t>Több algoritmus létezik,</a:t>
            </a:r>
            <a:r>
              <a:rPr lang="hu-HU" baseline="0" dirty="0" smtClean="0"/>
              <a:t> ám ne feledjük a kényszerfeltételeket. </a:t>
            </a:r>
          </a:p>
          <a:p>
            <a:r>
              <a:rPr lang="hu-HU" baseline="0" dirty="0" smtClean="0"/>
              <a:t>Esőcseppeket kell detektálnunk a búrán. </a:t>
            </a:r>
          </a:p>
          <a:p>
            <a:r>
              <a:rPr lang="hu-HU" baseline="0" dirty="0" smtClean="0"/>
              <a:t>Nagyon fontos az előfeldolgozás.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4843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A kép tömörítése után fontos a kontraszt széthúzás, </a:t>
            </a:r>
            <a:r>
              <a:rPr lang="hu-HU" dirty="0" err="1" smtClean="0"/>
              <a:t>zajszűrész</a:t>
            </a:r>
            <a:r>
              <a:rPr lang="hu-HU" dirty="0" smtClean="0"/>
              <a:t> a háttérzaj kiiktatása</a:t>
            </a:r>
            <a:r>
              <a:rPr lang="hu-HU" baseline="0" dirty="0" smtClean="0"/>
              <a:t> miatt. </a:t>
            </a:r>
          </a:p>
          <a:p>
            <a:r>
              <a:rPr lang="hu-HU" baseline="0" dirty="0" smtClean="0"/>
              <a:t>Adaptív simítás, gradiens méretétől függ a simító ablak mérete. </a:t>
            </a:r>
          </a:p>
          <a:p>
            <a:r>
              <a:rPr lang="hu-HU" baseline="0" dirty="0" smtClean="0"/>
              <a:t>Majd </a:t>
            </a:r>
            <a:r>
              <a:rPr lang="hu-HU" baseline="0" dirty="0" err="1" smtClean="0"/>
              <a:t>Canny-éldetektálás</a:t>
            </a:r>
            <a:r>
              <a:rPr lang="hu-HU" baseline="0" dirty="0" smtClean="0"/>
              <a:t>.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82532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 smtClean="0"/>
              <a:t>Blob-detektálással</a:t>
            </a:r>
            <a:r>
              <a:rPr lang="hu-HU" dirty="0" smtClean="0"/>
              <a:t> potenciális területek kiválasztása, rengeteg hibás eredmény, esőcseppenként több </a:t>
            </a:r>
            <a:r>
              <a:rPr lang="hu-HU" dirty="0" err="1" smtClean="0"/>
              <a:t>blob</a:t>
            </a:r>
            <a:r>
              <a:rPr lang="hu-HU" dirty="0" smtClean="0"/>
              <a:t>.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23469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Méretbeli</a:t>
            </a:r>
            <a:r>
              <a:rPr lang="hu-HU" baseline="0" dirty="0" smtClean="0"/>
              <a:t> szabályok: kiugró méretek szelektálása. Területet megnöveljük 150%-kal. Fedés esetén egyesítés.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931699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Nincs más hátra, mint megállapítani, hogy az előző kép óta esett-e eső, vagy nem. Detektált területeket megvizsgáljuk, hogy szerepeltek-e az előző képen, ha nem, akkor új esőcseppről van szó. Ha szignifikánsabb több, akkor esett az előző</a:t>
            </a:r>
            <a:r>
              <a:rPr lang="hu-HU" baseline="0" dirty="0" smtClean="0"/>
              <a:t> kép óta.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316333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Nincs más hátra, mint megállapítani, hogy az előző kép óta esett-e eső, vagy nem. Detektált területeket megvizsgáljuk, hogy szerepeltek-e az előző képen, ha nem, akkor új esőcseppről van szó. Ha szignifikánsabb több, akkor esett az előző</a:t>
            </a:r>
            <a:r>
              <a:rPr lang="hu-HU" baseline="0" dirty="0" smtClean="0"/>
              <a:t> kép óta.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96032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Tervezett továbbfejlesztés a látótávolság mérése,</a:t>
            </a:r>
            <a:r>
              <a:rPr lang="hu-HU" baseline="0" dirty="0" smtClean="0"/>
              <a:t> villámok detektálása, webkamera képének tisztítása bonyolultabb szűrő algoritmusokkal.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016475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19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1944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baseline="0" dirty="0" smtClean="0"/>
              <a:t>Alap dolgok</a:t>
            </a:r>
          </a:p>
          <a:p>
            <a:r>
              <a:rPr lang="hu-HU" baseline="0" dirty="0" smtClean="0"/>
              <a:t>Mérések pontosítása</a:t>
            </a:r>
          </a:p>
          <a:p>
            <a:r>
              <a:rPr lang="hu-HU" baseline="0" dirty="0" smtClean="0"/>
              <a:t>Tesztek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04617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Több kényszerfeltételnek kell megfelelni. </a:t>
            </a:r>
          </a:p>
          <a:p>
            <a:r>
              <a:rPr lang="hu-HU" dirty="0" smtClean="0"/>
              <a:t>10 percenként sorozatkép.</a:t>
            </a:r>
            <a:r>
              <a:rPr lang="hu-HU" baseline="0" dirty="0" smtClean="0"/>
              <a:t> </a:t>
            </a:r>
          </a:p>
          <a:p>
            <a:r>
              <a:rPr lang="hu-HU" baseline="0" dirty="0" smtClean="0"/>
              <a:t>Fölfelé néző kamera.</a:t>
            </a:r>
          </a:p>
          <a:p>
            <a:r>
              <a:rPr lang="hu-HU" baseline="0" dirty="0" smtClean="0"/>
              <a:t>Horizontot figyelő kamera.</a:t>
            </a:r>
            <a:endParaRPr lang="hu-HU" baseline="0" dirty="0" smtClean="0"/>
          </a:p>
          <a:p>
            <a:r>
              <a:rPr lang="hu-HU" baseline="0" dirty="0" smtClean="0"/>
              <a:t>Búra a kamera körül.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37347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0-8 okáig terjedő skála a felhő mennyiség alapján. </a:t>
            </a:r>
          </a:p>
          <a:p>
            <a:r>
              <a:rPr lang="hu-HU" dirty="0" smtClean="0"/>
              <a:t>Hibrid nem</a:t>
            </a:r>
            <a:r>
              <a:rPr lang="hu-HU" baseline="0" dirty="0" smtClean="0"/>
              <a:t> jött be, borult képen is küszöböl. </a:t>
            </a:r>
          </a:p>
          <a:p>
            <a:r>
              <a:rPr lang="hu-HU" baseline="0" dirty="0" smtClean="0"/>
              <a:t>Szaturációs az jó</a:t>
            </a:r>
            <a:r>
              <a:rPr lang="hu-HU" baseline="0" dirty="0" smtClean="0"/>
              <a:t>.</a:t>
            </a:r>
          </a:p>
          <a:p>
            <a:r>
              <a:rPr lang="hu-HU" baseline="0" dirty="0" smtClean="0"/>
              <a:t>Napszak </a:t>
            </a:r>
            <a:r>
              <a:rPr lang="hu-HU" baseline="0" dirty="0" smtClean="0"/>
              <a:t>megállapítása -&gt; éjszaka nem mér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89376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Alacsony telítettségű a felhő, magas az ég. </a:t>
            </a:r>
          </a:p>
          <a:p>
            <a:r>
              <a:rPr lang="hu-HU" dirty="0" smtClean="0"/>
              <a:t>Legyen kék az ég, fehér a felhő, zöld a NM. 0</a:t>
            </a:r>
            <a:r>
              <a:rPr lang="hu-HU" baseline="0" dirty="0" smtClean="0"/>
              <a:t> okta ha csak kék, 8 okta ha csak fehér. Köztes esetben a zöld 0,5-ös súllyal szerepel.</a:t>
            </a:r>
          </a:p>
          <a:p>
            <a:r>
              <a:rPr lang="hu-HU" baseline="0" dirty="0" smtClean="0"/>
              <a:t>Ha csak zöld van, akkor nincs semmi.</a:t>
            </a:r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50035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10 fő típus, akár</a:t>
            </a:r>
            <a:r>
              <a:rPr lang="hu-HU" baseline="0" dirty="0" smtClean="0"/>
              <a:t> több altípus is lehet, de nem meghatározható képfeldolgozással</a:t>
            </a:r>
            <a:r>
              <a:rPr lang="hu-HU" baseline="0" dirty="0" smtClean="0"/>
              <a:t>.</a:t>
            </a:r>
          </a:p>
          <a:p>
            <a:r>
              <a:rPr lang="hu-HU" baseline="0" dirty="0" smtClean="0"/>
              <a:t>2 nagy csoport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0285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Cumulus</a:t>
            </a:r>
            <a:r>
              <a:rPr lang="hu-HU" baseline="0" dirty="0" smtClean="0"/>
              <a:t> és </a:t>
            </a:r>
            <a:r>
              <a:rPr lang="hu-HU" baseline="0" dirty="0" err="1" smtClean="0"/>
              <a:t>Stratus</a:t>
            </a:r>
            <a:r>
              <a:rPr lang="hu-HU" baseline="0" dirty="0" smtClean="0"/>
              <a:t>.</a:t>
            </a:r>
          </a:p>
          <a:p>
            <a:r>
              <a:rPr lang="hu-HU" baseline="0" dirty="0" smtClean="0"/>
              <a:t>Okta értéket számolunk.</a:t>
            </a:r>
          </a:p>
          <a:p>
            <a:r>
              <a:rPr lang="hu-HU" baseline="0" dirty="0" smtClean="0"/>
              <a:t>Intenzitásértékek vizsgálata.</a:t>
            </a:r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347714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Több</a:t>
            </a:r>
            <a:r>
              <a:rPr lang="hu-HU" baseline="0" dirty="0" smtClean="0"/>
              <a:t> 100</a:t>
            </a:r>
            <a:r>
              <a:rPr lang="hu-HU" dirty="0" smtClean="0"/>
              <a:t> képen </a:t>
            </a:r>
            <a:r>
              <a:rPr lang="hu-HU" dirty="0" smtClean="0"/>
              <a:t>tesztelve.</a:t>
            </a:r>
            <a:endParaRPr lang="hu-HU" baseline="0" dirty="0" smtClean="0"/>
          </a:p>
          <a:p>
            <a:r>
              <a:rPr lang="hu-HU" baseline="0" dirty="0" smtClean="0"/>
              <a:t>Becslésekkel vetettük össze, 1 okta a hibahatár. </a:t>
            </a:r>
          </a:p>
          <a:p>
            <a:r>
              <a:rPr lang="hu-HU" baseline="0" dirty="0" smtClean="0"/>
              <a:t>Sorozatképekkel egy kicsit jobb az eredmény mint 1-1 képen</a:t>
            </a:r>
            <a:r>
              <a:rPr lang="hu-HU" baseline="0" dirty="0" smtClean="0"/>
              <a:t>.</a:t>
            </a:r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3413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233D00B-87E8-42F0-902D-EE5944485F46}" type="slidenum">
              <a:rPr lang="hu-HU" smtClean="0"/>
              <a:pPr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8078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Alcím mintájának 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8074-C1FA-4024-8A57-CEFC0F7EA8A5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093217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C13A-8F2D-45C0-9FF1-1FDBF2F3BAE2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53714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7ECEF-7D57-4CED-84E2-758B3A380146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309319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39C20-712C-4F11-A344-8128ABED569A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13105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>
          <a:xfrm>
            <a:off x="4049079" y="6378803"/>
            <a:ext cx="2057400" cy="365125"/>
          </a:xfrm>
        </p:spPr>
        <p:txBody>
          <a:bodyPr/>
          <a:lstStyle/>
          <a:p>
            <a:fld id="{2D96E909-E225-4040-B653-F716DFC2AE48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>
          <a:xfrm>
            <a:off x="1477989" y="6378803"/>
            <a:ext cx="257109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hu-HU" dirty="0" smtClean="0"/>
              <a:t>Meteorológiai észlelők támogatása gépi látó rendszerrel</a:t>
            </a:r>
            <a:endParaRPr lang="hu-HU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>
          <a:xfrm>
            <a:off x="6457950" y="6378803"/>
            <a:ext cx="20574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896D5B6-14F9-4BB9-B0F7-4C7A9BE6F298}" type="slidenum">
              <a:rPr lang="hu-HU" smtClean="0"/>
              <a:pPr/>
              <a:t>‹#›</a:t>
            </a:fld>
            <a:endParaRPr lang="hu-HU" dirty="0"/>
          </a:p>
        </p:txBody>
      </p:sp>
      <p:pic>
        <p:nvPicPr>
          <p:cNvPr id="10" name="Kép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268278"/>
            <a:ext cx="276965" cy="540000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4" y="6291365"/>
            <a:ext cx="415385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9483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3B871-3428-4D75-8A77-C82B022BB2A4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65069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400D7-2F4B-4F9D-B654-F829F00484D5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8323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3A620-FAC1-499D-B866-DD31F71691DF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6365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30313-0F00-485C-A475-B7B835468BB8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1071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8C4E7-7E67-4634-8C48-57D69E4ACDD2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7739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A7A6B-FCAC-4878-94DA-52D72B0DA035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75805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A195D-C3A3-498B-9EB8-4E96B5177D31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26900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22000">
              <a:schemeClr val="accent1">
                <a:lumMod val="0"/>
                <a:lumOff val="100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02165" y="521113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05B3C-CE58-4D68-80E8-973612CB5709}" type="datetime1">
              <a:rPr lang="hu-HU" smtClean="0"/>
              <a:pPr/>
              <a:t>2014.11.18.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70543" y="6320839"/>
            <a:ext cx="23316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hu-HU" dirty="0" smtClean="0"/>
              <a:t>Meteorológiai észlelők támogatása gépi látó rendszerrel</a:t>
            </a:r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2083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6D5B6-14F9-4BB9-B0F7-4C7A9BE6F298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3382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9848" y="1158936"/>
            <a:ext cx="8904303" cy="1380078"/>
          </a:xfrm>
        </p:spPr>
        <p:txBody>
          <a:bodyPr>
            <a:normAutofit fontScale="90000"/>
          </a:bodyPr>
          <a:lstStyle/>
          <a:p>
            <a:r>
              <a:rPr lang="hu-HU" sz="4800" dirty="0" smtClean="0"/>
              <a:t>METEOROLÓGIAI ÉSZLELŐK TÁMOGATÁSA GÉPI LÁTÓ RENDSZERREL</a:t>
            </a:r>
            <a:endParaRPr lang="hu-HU" sz="480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143000" y="2867489"/>
            <a:ext cx="6858000" cy="1800046"/>
          </a:xfrm>
        </p:spPr>
        <p:txBody>
          <a:bodyPr>
            <a:normAutofit fontScale="92500" lnSpcReduction="10000"/>
          </a:bodyPr>
          <a:lstStyle/>
          <a:p>
            <a:pPr algn="l">
              <a:tabLst>
                <a:tab pos="2335213" algn="l"/>
                <a:tab pos="3408363" algn="l"/>
              </a:tabLst>
            </a:pPr>
            <a:r>
              <a:rPr lang="hu-HU" sz="2000" dirty="0" smtClean="0"/>
              <a:t>Tagok:       Bartha Márk	                       Konzulensek:</a:t>
            </a:r>
            <a:endParaRPr lang="hu-HU" sz="2000" dirty="0"/>
          </a:p>
          <a:p>
            <a:pPr algn="l">
              <a:tabLst>
                <a:tab pos="2335213" algn="l"/>
                <a:tab pos="3408363" algn="l"/>
              </a:tabLst>
            </a:pPr>
            <a:r>
              <a:rPr lang="hu-HU" sz="2000" dirty="0" smtClean="0"/>
              <a:t>                   </a:t>
            </a:r>
            <a:r>
              <a:rPr lang="hu-HU" sz="2000" dirty="0" err="1" smtClean="0"/>
              <a:t>Simándi</a:t>
            </a:r>
            <a:r>
              <a:rPr lang="hu-HU" sz="2000" dirty="0" smtClean="0"/>
              <a:t> Gergely			Dr. </a:t>
            </a:r>
            <a:r>
              <a:rPr lang="hu-HU" sz="2000" dirty="0" err="1" smtClean="0"/>
              <a:t>Vámossy</a:t>
            </a:r>
            <a:r>
              <a:rPr lang="hu-HU" sz="2000" dirty="0" smtClean="0"/>
              <a:t> Zoltán </a:t>
            </a:r>
          </a:p>
          <a:p>
            <a:pPr algn="l">
              <a:tabLst>
                <a:tab pos="2335213" algn="l"/>
                <a:tab pos="3408363" algn="l"/>
                <a:tab pos="4841875" algn="l"/>
              </a:tabLst>
            </a:pPr>
            <a:r>
              <a:rPr lang="hu-HU" sz="2000" dirty="0" smtClean="0"/>
              <a:t>			</a:t>
            </a:r>
            <a:r>
              <a:rPr lang="hu-HU" sz="1500" i="1" dirty="0" smtClean="0"/>
              <a:t>egyetemi docens</a:t>
            </a:r>
          </a:p>
          <a:p>
            <a:pPr algn="l">
              <a:tabLst>
                <a:tab pos="2335213" algn="l"/>
                <a:tab pos="3408363" algn="l"/>
              </a:tabLst>
            </a:pPr>
            <a:r>
              <a:rPr lang="hu-HU" sz="2000" dirty="0" smtClean="0"/>
              <a:t>OMSZ:       Tölgyesi </a:t>
            </a:r>
            <a:r>
              <a:rPr lang="hu-HU" sz="2000" dirty="0"/>
              <a:t>László			</a:t>
            </a:r>
            <a:r>
              <a:rPr lang="hu-HU" sz="2000" dirty="0" smtClean="0"/>
              <a:t>Dr</a:t>
            </a:r>
            <a:r>
              <a:rPr lang="hu-HU" sz="2000" dirty="0"/>
              <a:t>. </a:t>
            </a:r>
            <a:r>
              <a:rPr lang="hu-HU" sz="2000" dirty="0" err="1"/>
              <a:t>Sergyán</a:t>
            </a:r>
            <a:r>
              <a:rPr lang="hu-HU" sz="2000" dirty="0"/>
              <a:t> Szabolcs</a:t>
            </a:r>
            <a:endParaRPr lang="hu-HU" sz="2000" dirty="0" smtClean="0"/>
          </a:p>
          <a:p>
            <a:pPr algn="l">
              <a:tabLst>
                <a:tab pos="2335213" algn="l"/>
                <a:tab pos="3408363" algn="l"/>
                <a:tab pos="4841875" algn="l"/>
              </a:tabLst>
            </a:pPr>
            <a:r>
              <a:rPr lang="hu-HU" sz="2000" dirty="0" smtClean="0"/>
              <a:t>                   </a:t>
            </a:r>
            <a:r>
              <a:rPr lang="hu-HU" sz="2000" dirty="0" err="1" smtClean="0"/>
              <a:t>Simándi</a:t>
            </a:r>
            <a:r>
              <a:rPr lang="hu-HU" sz="2000" dirty="0" smtClean="0"/>
              <a:t> István		</a:t>
            </a:r>
            <a:r>
              <a:rPr lang="hu-HU" sz="1500" i="1" dirty="0" smtClean="0"/>
              <a:t>egyetemi docens</a:t>
            </a:r>
          </a:p>
          <a:p>
            <a:pPr algn="l">
              <a:tabLst>
                <a:tab pos="2335213" algn="l"/>
                <a:tab pos="3408363" algn="l"/>
              </a:tabLst>
            </a:pPr>
            <a:endParaRPr lang="hu-HU" sz="2000" dirty="0" smtClean="0"/>
          </a:p>
        </p:txBody>
      </p:sp>
      <p:pic>
        <p:nvPicPr>
          <p:cNvPr id="10" name="Kép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482" y="4667535"/>
            <a:ext cx="1107692" cy="1440000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276" y="0"/>
            <a:ext cx="0" cy="0"/>
          </a:xfrm>
          <a:prstGeom prst="rect">
            <a:avLst/>
          </a:prstGeom>
        </p:spPr>
      </p:pic>
      <p:pic>
        <p:nvPicPr>
          <p:cNvPr id="12" name="Kép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230" y="4667535"/>
            <a:ext cx="738572" cy="1440000"/>
          </a:xfrm>
          <a:prstGeom prst="rect">
            <a:avLst/>
          </a:prstGeom>
        </p:spPr>
      </p:pic>
      <p:sp>
        <p:nvSpPr>
          <p:cNvPr id="4" name="Szövegdoboz 3"/>
          <p:cNvSpPr txBox="1"/>
          <p:nvPr/>
        </p:nvSpPr>
        <p:spPr>
          <a:xfrm>
            <a:off x="2894328" y="6087015"/>
            <a:ext cx="3355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dirty="0" smtClean="0"/>
              <a:t>Tudományos Diákköri Konferencia</a:t>
            </a:r>
          </a:p>
          <a:p>
            <a:pPr algn="ctr"/>
            <a:r>
              <a:rPr lang="hu-HU" dirty="0" smtClean="0"/>
              <a:t>2014.</a:t>
            </a:r>
          </a:p>
        </p:txBody>
      </p:sp>
    </p:spTree>
    <p:extLst>
      <p:ext uri="{BB962C8B-B14F-4D97-AF65-F5344CB8AC3E}">
        <p14:creationId xmlns:p14="http://schemas.microsoft.com/office/powerpoint/2010/main" val="293787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MAGASSÁGI SZÉLIRÁNY MEGHATÁROZÁSA</a:t>
            </a:r>
            <a:endParaRPr lang="hu-HU" sz="400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10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 smtClean="0"/>
              <a:t>Meteorológiai észlelők támogatása gépi látó rendszerrel</a:t>
            </a:r>
            <a:endParaRPr lang="hu-HU" dirty="0"/>
          </a:p>
        </p:txBody>
      </p:sp>
      <p:sp>
        <p:nvSpPr>
          <p:cNvPr id="7" name="Tartalom helye 2"/>
          <p:cNvSpPr txBox="1">
            <a:spLocks/>
          </p:cNvSpPr>
          <p:nvPr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 smtClean="0"/>
              <a:t>Zajszűrés: Piramis módszer</a:t>
            </a:r>
          </a:p>
          <a:p>
            <a:r>
              <a:rPr lang="hu-HU" dirty="0" smtClean="0"/>
              <a:t>Jellemző pontok: Harris sarokpont detektálás</a:t>
            </a:r>
            <a:endParaRPr lang="hu-HU" dirty="0" smtClean="0"/>
          </a:p>
          <a:p>
            <a:r>
              <a:rPr lang="hu-HU" dirty="0" smtClean="0"/>
              <a:t>Sarokpontok megfeleltetése: Korreláció </a:t>
            </a:r>
            <a:r>
              <a:rPr lang="hu-HU" dirty="0" smtClean="0"/>
              <a:t>vizsgálat</a:t>
            </a:r>
          </a:p>
          <a:p>
            <a:r>
              <a:rPr lang="hu-HU" dirty="0" smtClean="0"/>
              <a:t>Utószűrés: </a:t>
            </a:r>
            <a:r>
              <a:rPr lang="hu-HU" dirty="0" smtClean="0"/>
              <a:t>RANSAC </a:t>
            </a:r>
            <a:r>
              <a:rPr lang="hu-HU" dirty="0" err="1" smtClean="0"/>
              <a:t>homográfia</a:t>
            </a:r>
            <a:r>
              <a:rPr lang="hu-HU" dirty="0" smtClean="0"/>
              <a:t> </a:t>
            </a:r>
            <a:r>
              <a:rPr lang="hu-HU" dirty="0" smtClean="0"/>
              <a:t>vizsgálat</a:t>
            </a:r>
            <a:endParaRPr lang="hu-HU" dirty="0" smtClean="0"/>
          </a:p>
          <a:p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213185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EREDMÉNYEK</a:t>
            </a:r>
            <a:endParaRPr lang="hu-HU" sz="400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11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 smtClean="0"/>
              <a:t>Meteorológiai észlelők támogatása gépi látó rendszerrel</a:t>
            </a:r>
            <a:endParaRPr lang="hu-HU" dirty="0"/>
          </a:p>
        </p:txBody>
      </p:sp>
      <p:sp>
        <p:nvSpPr>
          <p:cNvPr id="7" name="Tartalom helye 2"/>
          <p:cNvSpPr txBox="1">
            <a:spLocks/>
          </p:cNvSpPr>
          <p:nvPr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 smtClean="0"/>
              <a:t>1000 </a:t>
            </a:r>
            <a:r>
              <a:rPr lang="hu-HU" dirty="0" smtClean="0"/>
              <a:t>képen </a:t>
            </a:r>
            <a:r>
              <a:rPr lang="hu-HU" dirty="0" smtClean="0"/>
              <a:t>tesztelve</a:t>
            </a:r>
          </a:p>
          <a:p>
            <a:r>
              <a:rPr lang="hu-HU" dirty="0" smtClean="0"/>
              <a:t>Homogén képeken nem detektálható</a:t>
            </a:r>
          </a:p>
          <a:p>
            <a:r>
              <a:rPr lang="hu-HU" dirty="0" smtClean="0"/>
              <a:t>Cumulus felhők esetén elfogadható</a:t>
            </a:r>
          </a:p>
          <a:p>
            <a:r>
              <a:rPr lang="hu-HU" dirty="0" smtClean="0"/>
              <a:t>Fél égtájnyi eltérések tapasztalhatóak</a:t>
            </a:r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130278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ESŐCSEPPEK DETEKTÁLÁSA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Cél: esőzés kezdeti és befejeződési időpontjának megállapítása</a:t>
            </a:r>
          </a:p>
          <a:p>
            <a:r>
              <a:rPr lang="hu-HU" dirty="0" smtClean="0"/>
              <a:t>Cseppek a kamera </a:t>
            </a:r>
            <a:r>
              <a:rPr lang="hu-HU" dirty="0" err="1" smtClean="0"/>
              <a:t>védőbúráján</a:t>
            </a:r>
            <a:endParaRPr lang="hu-HU" dirty="0" smtClean="0"/>
          </a:p>
          <a:p>
            <a:r>
              <a:rPr lang="hu-HU" dirty="0" smtClean="0"/>
              <a:t>Nagyon fontos az előfeldolgozás</a:t>
            </a:r>
            <a:endParaRPr lang="hu-HU" dirty="0"/>
          </a:p>
          <a:p>
            <a:pPr lvl="1"/>
            <a:r>
              <a:rPr lang="hu-HU" b="1" dirty="0" smtClean="0"/>
              <a:t>Hibrid algoritmus alkalmazása</a:t>
            </a:r>
            <a:endParaRPr lang="hu-HU" b="1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12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" y="4226586"/>
            <a:ext cx="9103477" cy="201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ESŐCSEPPEK DETEKTÁLÁSA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469130" y="1978025"/>
            <a:ext cx="4537710" cy="4553178"/>
          </a:xfrm>
        </p:spPr>
        <p:txBody>
          <a:bodyPr/>
          <a:lstStyle/>
          <a:p>
            <a:r>
              <a:rPr lang="hu-HU" dirty="0" smtClean="0"/>
              <a:t>Erózió nagy szerkesztőelemmel</a:t>
            </a:r>
          </a:p>
          <a:p>
            <a:r>
              <a:rPr lang="hu-HU" dirty="0" smtClean="0"/>
              <a:t>Morfológiai szűrés</a:t>
            </a:r>
          </a:p>
          <a:p>
            <a:r>
              <a:rPr lang="hu-HU" dirty="0" smtClean="0"/>
              <a:t>Megismétlés invertált képen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13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36" y="3931467"/>
            <a:ext cx="2601127" cy="2160000"/>
          </a:xfrm>
          <a:prstGeom prst="rect">
            <a:avLst/>
          </a:prstGeom>
        </p:spPr>
      </p:pic>
      <p:sp>
        <p:nvSpPr>
          <p:cNvPr id="9" name="Tartalom helye 2"/>
          <p:cNvSpPr txBox="1">
            <a:spLocks/>
          </p:cNvSpPr>
          <p:nvPr/>
        </p:nvSpPr>
        <p:spPr>
          <a:xfrm>
            <a:off x="781050" y="1978025"/>
            <a:ext cx="3314700" cy="4553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mtClean="0"/>
              <a:t>Kontraszt széthúzás</a:t>
            </a:r>
          </a:p>
          <a:p>
            <a:r>
              <a:rPr lang="hu-HU" smtClean="0"/>
              <a:t>Zajszűrés</a:t>
            </a:r>
          </a:p>
          <a:p>
            <a:r>
              <a:rPr lang="hu-HU" smtClean="0"/>
              <a:t>Adaptív simítás</a:t>
            </a:r>
            <a:endParaRPr lang="hu-HU" dirty="0" smtClean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7421" y="3930331"/>
            <a:ext cx="2601127" cy="216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45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ESŐCSEPPEK DETEKTÁLÁSA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Potenciális területek kiválasztása</a:t>
            </a:r>
          </a:p>
          <a:p>
            <a:pPr lvl="1"/>
            <a:r>
              <a:rPr lang="hu-HU" dirty="0" err="1" smtClean="0"/>
              <a:t>Blob</a:t>
            </a:r>
            <a:r>
              <a:rPr lang="hu-HU" dirty="0" smtClean="0"/>
              <a:t> detektálás</a:t>
            </a:r>
          </a:p>
          <a:p>
            <a:r>
              <a:rPr lang="hu-HU" dirty="0" smtClean="0"/>
              <a:t>Szűrés méretbeli szabályok alkalmazásával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14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09" y="3440429"/>
            <a:ext cx="3335832" cy="2239293"/>
          </a:xfrm>
          <a:prstGeom prst="rect">
            <a:avLst/>
          </a:prstGeom>
        </p:spPr>
      </p:pic>
      <p:pic>
        <p:nvPicPr>
          <p:cNvPr id="9" name="Kép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440430"/>
            <a:ext cx="3340671" cy="223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39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ESŐCSEPPEK DETEKTÁLÁSA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Foltok szűrése</a:t>
            </a:r>
          </a:p>
          <a:p>
            <a:pPr lvl="1"/>
            <a:r>
              <a:rPr lang="hu-HU" dirty="0" smtClean="0"/>
              <a:t>Kiugró méretek szelektálása</a:t>
            </a:r>
          </a:p>
          <a:p>
            <a:pPr lvl="1"/>
            <a:r>
              <a:rPr lang="hu-HU" dirty="0" smtClean="0"/>
              <a:t>Terület megnövelése 150%-kal</a:t>
            </a:r>
          </a:p>
          <a:p>
            <a:pPr lvl="1"/>
            <a:r>
              <a:rPr lang="hu-HU" dirty="0" smtClean="0"/>
              <a:t>Legalább 40%-os fedés esetén egyesítés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15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pic>
        <p:nvPicPr>
          <p:cNvPr id="10" name="Kép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498" y="3809688"/>
            <a:ext cx="3979003" cy="19147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020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ESŐCSEPPEK DETEKTÁLÁSA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Összehasonlítás előző képpel</a:t>
            </a:r>
          </a:p>
          <a:p>
            <a:r>
              <a:rPr lang="hu-HU" dirty="0" smtClean="0"/>
              <a:t>Új esőcseppek detektálása</a:t>
            </a:r>
          </a:p>
          <a:p>
            <a:r>
              <a:rPr lang="hu-HU" dirty="0" smtClean="0"/>
              <a:t>Esőzés állapotának meghatározása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16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645568"/>
            <a:ext cx="3781742" cy="2531395"/>
          </a:xfrm>
          <a:prstGeom prst="rect">
            <a:avLst/>
          </a:prstGeom>
        </p:spPr>
      </p:pic>
      <p:graphicFrame>
        <p:nvGraphicFramePr>
          <p:cNvPr id="10" name="Táblázat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482170"/>
              </p:ext>
            </p:extLst>
          </p:nvPr>
        </p:nvGraphicFramePr>
        <p:xfrm>
          <a:off x="4772927" y="3645568"/>
          <a:ext cx="3742423" cy="2537828"/>
        </p:xfrm>
        <a:graphic>
          <a:graphicData uri="http://schemas.openxmlformats.org/drawingml/2006/table">
            <a:tbl>
              <a:tblPr firstRow="1" firstCol="1" bandRow="1"/>
              <a:tblGrid>
                <a:gridCol w="2920762"/>
                <a:gridCol w="821661"/>
              </a:tblGrid>
              <a:tr h="634457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Detektált esőcseppek száma</a:t>
                      </a:r>
                    </a:p>
                  </a:txBody>
                  <a:tcPr marL="65275" marR="6527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3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230</a:t>
                      </a:r>
                    </a:p>
                  </a:txBody>
                  <a:tcPr marL="65275" marR="6527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4457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3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Sikeresen detektált esőcseppek száma</a:t>
                      </a:r>
                    </a:p>
                  </a:txBody>
                  <a:tcPr marL="65275" marR="6527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3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137</a:t>
                      </a:r>
                    </a:p>
                  </a:txBody>
                  <a:tcPr marL="65275" marR="6527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4457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3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Félredetektált cseppek száma</a:t>
                      </a:r>
                    </a:p>
                  </a:txBody>
                  <a:tcPr marL="65275" marR="6527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3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93</a:t>
                      </a:r>
                    </a:p>
                  </a:txBody>
                  <a:tcPr marL="65275" marR="6527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4457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Nem detektált cseppek száma</a:t>
                      </a:r>
                    </a:p>
                  </a:txBody>
                  <a:tcPr marL="65275" marR="6527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26</a:t>
                      </a:r>
                    </a:p>
                  </a:txBody>
                  <a:tcPr marL="65275" marR="6527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956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EREDMÉNYEK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400" dirty="0" smtClean="0"/>
              <a:t>Tesztelés 4 helyszínen készült képeken</a:t>
            </a:r>
          </a:p>
          <a:p>
            <a:r>
              <a:rPr lang="hu-HU" sz="2400" dirty="0" smtClean="0"/>
              <a:t>Kontrasztos képeken sikeres becslés</a:t>
            </a:r>
          </a:p>
          <a:p>
            <a:r>
              <a:rPr lang="hu-HU" sz="2400" dirty="0" smtClean="0"/>
              <a:t>Kevésbé kontrasztos képeken és felfelé néző kamerával pontatlan a kezdeti időpont.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17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190" y="3619157"/>
            <a:ext cx="3817620" cy="255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542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TOVÁBBFEJLESZTÉSI TERV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sz="2400" dirty="0" smtClean="0"/>
              <a:t>Látótávolság mérése</a:t>
            </a:r>
          </a:p>
          <a:p>
            <a:r>
              <a:rPr lang="hu-HU" sz="2400" dirty="0" smtClean="0"/>
              <a:t>Villámok detektálása</a:t>
            </a:r>
          </a:p>
          <a:p>
            <a:r>
              <a:rPr lang="hu-HU" sz="2400" dirty="0" err="1" smtClean="0"/>
              <a:t>Webkamera</a:t>
            </a:r>
            <a:r>
              <a:rPr lang="hu-HU" sz="2400" dirty="0" smtClean="0"/>
              <a:t> képének tisztítása</a:t>
            </a:r>
          </a:p>
          <a:p>
            <a:endParaRPr lang="hu-HU" sz="2400" dirty="0" smtClean="0"/>
          </a:p>
          <a:p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18</a:t>
            </a:fld>
            <a:endParaRPr lang="hu-HU" dirty="0"/>
          </a:p>
        </p:txBody>
      </p:sp>
      <p:pic>
        <p:nvPicPr>
          <p:cNvPr id="6" name="Kép 5" descr="bykh20131112_221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610636" y="3392906"/>
            <a:ext cx="3922727" cy="2626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ÖSSZEFOGLALÁS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8650" y="1825625"/>
            <a:ext cx="5158539" cy="4351338"/>
          </a:xfrm>
        </p:spPr>
        <p:txBody>
          <a:bodyPr>
            <a:normAutofit/>
          </a:bodyPr>
          <a:lstStyle/>
          <a:p>
            <a:r>
              <a:rPr lang="hu-HU" dirty="0" smtClean="0"/>
              <a:t>Pontosság:</a:t>
            </a:r>
          </a:p>
          <a:p>
            <a:pPr lvl="1"/>
            <a:r>
              <a:rPr lang="hu-HU" dirty="0" smtClean="0"/>
              <a:t>Borultság és felhőtípus: 87</a:t>
            </a:r>
            <a:r>
              <a:rPr lang="hu-HU" dirty="0" smtClean="0"/>
              <a:t>%</a:t>
            </a:r>
            <a:endParaRPr lang="hu-HU" dirty="0" smtClean="0"/>
          </a:p>
          <a:p>
            <a:pPr lvl="1"/>
            <a:r>
              <a:rPr lang="hu-HU" dirty="0" smtClean="0"/>
              <a:t>Cél</a:t>
            </a:r>
            <a:r>
              <a:rPr lang="hu-HU" dirty="0"/>
              <a:t>: Észlelők munkájának </a:t>
            </a:r>
            <a:r>
              <a:rPr lang="hu-HU" dirty="0" smtClean="0"/>
              <a:t>segítése, nem a helyettesítése</a:t>
            </a:r>
            <a:endParaRPr lang="hu-HU" dirty="0" smtClean="0"/>
          </a:p>
          <a:p>
            <a:r>
              <a:rPr lang="hu-HU" dirty="0" smtClean="0"/>
              <a:t>Előny: </a:t>
            </a:r>
            <a:r>
              <a:rPr lang="hu-HU" dirty="0" smtClean="0"/>
              <a:t>A már kihelyezett kamerák felhasználása</a:t>
            </a:r>
            <a:endParaRPr lang="hu-HU" dirty="0"/>
          </a:p>
          <a:p>
            <a:r>
              <a:rPr lang="hu-HU" dirty="0"/>
              <a:t>Továbbfejleszthetőség mozgókép </a:t>
            </a:r>
            <a:r>
              <a:rPr lang="hu-HU" dirty="0" smtClean="0"/>
              <a:t>feldolgozással</a:t>
            </a:r>
          </a:p>
          <a:p>
            <a:r>
              <a:rPr lang="hu-HU" b="1" dirty="0" smtClean="0"/>
              <a:t>Magyarországon egyedülálló rendszer</a:t>
            </a:r>
            <a:endParaRPr lang="hu-HU" b="1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19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 smtClean="0"/>
              <a:t>Meteorológiai észlelők támogatása gépi látó rendszerrel</a:t>
            </a:r>
            <a:endParaRPr lang="hu-HU" dirty="0"/>
          </a:p>
        </p:txBody>
      </p:sp>
      <p:graphicFrame>
        <p:nvGraphicFramePr>
          <p:cNvPr id="7" name="Tábláza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694121"/>
              </p:ext>
            </p:extLst>
          </p:nvPr>
        </p:nvGraphicFramePr>
        <p:xfrm>
          <a:off x="5844339" y="1825625"/>
          <a:ext cx="2916454" cy="2307825"/>
        </p:xfrm>
        <a:graphic>
          <a:graphicData uri="http://schemas.openxmlformats.org/drawingml/2006/table">
            <a:tbl>
              <a:tblPr firstRow="1" firstCol="1" bandRow="1"/>
              <a:tblGrid>
                <a:gridCol w="1215189"/>
                <a:gridCol w="1701265"/>
              </a:tblGrid>
              <a:tr h="461565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 </a:t>
                      </a:r>
                      <a:endParaRPr lang="hu-H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Felhő típus esetében</a:t>
                      </a:r>
                      <a:endParaRPr lang="hu-H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461565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Érzékenység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0,9825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565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Specifikusság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0,9888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565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Precizitás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0,9974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1565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Felidézés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2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0,9825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8" name="Táblázat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7689935"/>
              </p:ext>
            </p:extLst>
          </p:nvPr>
        </p:nvGraphicFramePr>
        <p:xfrm>
          <a:off x="5859378" y="4289715"/>
          <a:ext cx="2908635" cy="2021372"/>
        </p:xfrm>
        <a:graphic>
          <a:graphicData uri="http://schemas.openxmlformats.org/drawingml/2006/table">
            <a:tbl>
              <a:tblPr firstRow="1" firstCol="1" bandRow="1"/>
              <a:tblGrid>
                <a:gridCol w="2418348"/>
                <a:gridCol w="490287"/>
              </a:tblGrid>
              <a:tr h="505343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Detektált esőcseppek száma</a:t>
                      </a:r>
                    </a:p>
                  </a:txBody>
                  <a:tcPr marL="51991" marR="519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230</a:t>
                      </a:r>
                    </a:p>
                  </a:txBody>
                  <a:tcPr marL="51991" marR="519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5343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Sikeresen detektált esőcseppek száma</a:t>
                      </a:r>
                    </a:p>
                  </a:txBody>
                  <a:tcPr marL="51991" marR="519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1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137</a:t>
                      </a:r>
                    </a:p>
                  </a:txBody>
                  <a:tcPr marL="51991" marR="519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5343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Félredetektált cseppek száma</a:t>
                      </a:r>
                    </a:p>
                  </a:txBody>
                  <a:tcPr marL="51991" marR="519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93</a:t>
                      </a:r>
                    </a:p>
                  </a:txBody>
                  <a:tcPr marL="51991" marR="519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5343"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Nem detektált cseppek száma</a:t>
                      </a:r>
                    </a:p>
                  </a:txBody>
                  <a:tcPr marL="51991" marR="519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2827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hu-HU" sz="1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26</a:t>
                      </a:r>
                    </a:p>
                  </a:txBody>
                  <a:tcPr marL="51991" marR="51991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23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CÉLKITŰZÉS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Borultság vizsgálata</a:t>
            </a:r>
          </a:p>
          <a:p>
            <a:r>
              <a:rPr lang="hu-HU" dirty="0" smtClean="0"/>
              <a:t>Felhő típusok felismerése</a:t>
            </a:r>
          </a:p>
          <a:p>
            <a:r>
              <a:rPr lang="hu-HU" dirty="0" smtClean="0"/>
              <a:t>Magassági szélirány meghatározása</a:t>
            </a:r>
          </a:p>
          <a:p>
            <a:r>
              <a:rPr lang="hu-HU" dirty="0" smtClean="0"/>
              <a:t>Esőzés detektálása</a:t>
            </a:r>
          </a:p>
          <a:p>
            <a:r>
              <a:rPr lang="hu-HU" b="1" dirty="0" smtClean="0"/>
              <a:t>Mérések pontosítása, tesztek…</a:t>
            </a:r>
            <a:endParaRPr lang="hu-HU" b="1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2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 smtClean="0"/>
              <a:t>Meteorológiai észlelők támogatása gépi látó rendszerrel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2623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endParaRPr lang="hu-HU" sz="4400" dirty="0" smtClean="0"/>
          </a:p>
          <a:p>
            <a:pPr algn="ctr">
              <a:buNone/>
            </a:pPr>
            <a:r>
              <a:rPr lang="hu-HU" sz="4400" dirty="0" smtClean="0"/>
              <a:t>Köszönjük a figyelmüket!</a:t>
            </a:r>
            <a:endParaRPr lang="hu-HU" sz="440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20</a:t>
            </a:fld>
            <a:endParaRPr lang="hu-H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KÉNYSZERFELTÉTELEK</a:t>
            </a:r>
            <a:endParaRPr lang="hu-HU" sz="4000" dirty="0"/>
          </a:p>
        </p:txBody>
      </p:sp>
      <p:pic>
        <p:nvPicPr>
          <p:cNvPr id="5" name="Tartalom helye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010" y="3982453"/>
            <a:ext cx="2739069" cy="2054302"/>
          </a:xfrm>
        </p:spPr>
      </p:pic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3</a:t>
            </a:fld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08" y="3982453"/>
            <a:ext cx="3060255" cy="2054302"/>
          </a:xfrm>
          <a:prstGeom prst="rect">
            <a:avLst/>
          </a:prstGeom>
        </p:spPr>
      </p:pic>
      <p:sp>
        <p:nvSpPr>
          <p:cNvPr id="8" name="Tartalom helye 2"/>
          <p:cNvSpPr txBox="1">
            <a:spLocks/>
          </p:cNvSpPr>
          <p:nvPr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2400" dirty="0" smtClean="0"/>
              <a:t>Kétkamerás rendszer – 10 percenként sorozatkép</a:t>
            </a:r>
          </a:p>
          <a:p>
            <a:r>
              <a:rPr lang="hu-HU" sz="2400" dirty="0" smtClean="0"/>
              <a:t>Fölfelé néző kamera </a:t>
            </a:r>
            <a:r>
              <a:rPr lang="hu-HU" sz="2400" dirty="0" smtClean="0">
                <a:sym typeface="Wingdings" panose="05000000000000000000" pitchFamily="2" charset="2"/>
              </a:rPr>
              <a:t> felhők detektálása és esőcseppek detektálása</a:t>
            </a:r>
          </a:p>
          <a:p>
            <a:r>
              <a:rPr lang="hu-HU" sz="2400" dirty="0" smtClean="0">
                <a:sym typeface="Wingdings" panose="05000000000000000000" pitchFamily="2" charset="2"/>
              </a:rPr>
              <a:t>Horizontot figyelő kamera  esőcseppek </a:t>
            </a:r>
            <a:r>
              <a:rPr lang="hu-HU" sz="2400" dirty="0" smtClean="0">
                <a:sym typeface="Wingdings" panose="05000000000000000000" pitchFamily="2" charset="2"/>
              </a:rPr>
              <a:t>detektálása</a:t>
            </a:r>
          </a:p>
          <a:p>
            <a:r>
              <a:rPr lang="hu-HU" sz="2400" dirty="0" smtClean="0">
                <a:sym typeface="Wingdings" panose="05000000000000000000" pitchFamily="2" charset="2"/>
              </a:rPr>
              <a:t>Búra a kamera körül  esőcseppek detektálása</a:t>
            </a:r>
            <a:endParaRPr lang="hu-HU" sz="2400" dirty="0" smtClean="0"/>
          </a:p>
          <a:p>
            <a:endParaRPr lang="hu-HU" dirty="0"/>
          </a:p>
        </p:txBody>
      </p:sp>
      <p:sp>
        <p:nvSpPr>
          <p:cNvPr id="9" name="Élőláb hely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560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BORULTSÁG VIZSGÁLATA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906620"/>
          </a:xfrm>
        </p:spPr>
        <p:txBody>
          <a:bodyPr>
            <a:normAutofit fontScale="85000" lnSpcReduction="10000"/>
          </a:bodyPr>
          <a:lstStyle/>
          <a:p>
            <a:r>
              <a:rPr lang="hu-HU" dirty="0" smtClean="0"/>
              <a:t>Borultság mértéke: 0-8 okta (felhők mennyisége alapján</a:t>
            </a:r>
            <a:r>
              <a:rPr lang="hu-HU" dirty="0" smtClean="0"/>
              <a:t>)</a:t>
            </a:r>
            <a:endParaRPr lang="hu-HU" dirty="0" smtClean="0"/>
          </a:p>
          <a:p>
            <a:r>
              <a:rPr lang="hu-HU" dirty="0" smtClean="0"/>
              <a:t>Alkalmazott algoritmusok:</a:t>
            </a:r>
          </a:p>
          <a:p>
            <a:pPr lvl="1"/>
            <a:r>
              <a:rPr lang="hu-HU" dirty="0" smtClean="0"/>
              <a:t>Hibrid küszöböléses </a:t>
            </a:r>
            <a:r>
              <a:rPr lang="hu-HU" dirty="0" smtClean="0"/>
              <a:t>eljárás </a:t>
            </a:r>
            <a:r>
              <a:rPr lang="hu-HU" dirty="0" smtClean="0">
                <a:sym typeface="Wingdings" panose="05000000000000000000" pitchFamily="2" charset="2"/>
              </a:rPr>
              <a:t> nem megfelelő</a:t>
            </a:r>
            <a:endParaRPr lang="hu-HU" dirty="0" smtClean="0"/>
          </a:p>
          <a:p>
            <a:pPr lvl="1"/>
            <a:r>
              <a:rPr lang="hu-HU" b="1" dirty="0" smtClean="0"/>
              <a:t>Következtetés szaturációs </a:t>
            </a:r>
            <a:r>
              <a:rPr lang="hu-HU" b="1" dirty="0" smtClean="0"/>
              <a:t>értékből</a:t>
            </a:r>
          </a:p>
          <a:p>
            <a:pPr lvl="1"/>
            <a:r>
              <a:rPr lang="hu-HU" dirty="0" smtClean="0"/>
              <a:t>Napszak </a:t>
            </a:r>
            <a:r>
              <a:rPr lang="hu-HU" dirty="0" smtClean="0"/>
              <a:t>automatikus megállapítása</a:t>
            </a:r>
          </a:p>
          <a:p>
            <a:pPr lvl="1"/>
            <a:endParaRPr lang="hu-HU" b="1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4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  <p:sp>
        <p:nvSpPr>
          <p:cNvPr id="7" name="Szövegdoboz 6"/>
          <p:cNvSpPr txBox="1"/>
          <p:nvPr/>
        </p:nvSpPr>
        <p:spPr>
          <a:xfrm>
            <a:off x="500246" y="5634102"/>
            <a:ext cx="811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900" dirty="0" smtClean="0"/>
              <a:t>Forrás: </a:t>
            </a:r>
            <a:r>
              <a:rPr lang="en-US" sz="900" dirty="0" smtClean="0"/>
              <a:t>F. </a:t>
            </a:r>
            <a:r>
              <a:rPr lang="en-US" sz="900" dirty="0" err="1" smtClean="0"/>
              <a:t>Samopa</a:t>
            </a:r>
            <a:r>
              <a:rPr lang="en-US" sz="900" dirty="0" smtClean="0"/>
              <a:t> and A. Asano, "Hybrid Image </a:t>
            </a:r>
            <a:r>
              <a:rPr lang="en-US" sz="900" dirty="0" err="1" smtClean="0"/>
              <a:t>Thresholding</a:t>
            </a:r>
            <a:r>
              <a:rPr lang="en-US" sz="900" dirty="0" smtClean="0"/>
              <a:t> Method using Edge Detection," </a:t>
            </a:r>
            <a:r>
              <a:rPr lang="en-US" sz="900" i="1" dirty="0" smtClean="0"/>
              <a:t>IJCSNS International Journal of Computer Science and Network Security, </a:t>
            </a:r>
            <a:r>
              <a:rPr lang="en-US" sz="900" dirty="0" smtClean="0"/>
              <a:t>vol. 9, no. 4, pp. 292-299., April 2009.</a:t>
            </a:r>
            <a:endParaRPr lang="hu-HU" sz="900" dirty="0" smtClean="0"/>
          </a:p>
          <a:p>
            <a:r>
              <a:rPr lang="en-US" sz="900" dirty="0" smtClean="0"/>
              <a:t>M. P. Souza </a:t>
            </a:r>
            <a:r>
              <a:rPr lang="en-US" sz="900" dirty="0" err="1" smtClean="0"/>
              <a:t>Echer</a:t>
            </a:r>
            <a:r>
              <a:rPr lang="en-US" sz="900" dirty="0" smtClean="0"/>
              <a:t>, E. B. Pereira, L. S. Bins and M. A. R. Andrade, "A Simple Method for the Assessment of the Cloud Cover State in High-Latitude," </a:t>
            </a:r>
            <a:r>
              <a:rPr lang="en-US" sz="900" i="1" dirty="0" smtClean="0"/>
              <a:t>Journal of Atmospheric and Oceanic Technology, </a:t>
            </a:r>
            <a:r>
              <a:rPr lang="en-US" sz="900" dirty="0" smtClean="0"/>
              <a:t>vol. 23, pp. 437-447., March 2006.</a:t>
            </a:r>
            <a:endParaRPr lang="hu-HU" sz="900" dirty="0"/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939287"/>
            <a:ext cx="7886700" cy="140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0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BORULTSÁG VIZSGÁLATA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 smtClean="0">
                <a:sym typeface="Wingdings" panose="05000000000000000000" pitchFamily="2" charset="2"/>
              </a:rPr>
              <a:t>Magas </a:t>
            </a:r>
            <a:r>
              <a:rPr lang="hu-HU" sz="2400" dirty="0">
                <a:sym typeface="Wingdings" panose="05000000000000000000" pitchFamily="2" charset="2"/>
              </a:rPr>
              <a:t>szaturációs érték  égbolt</a:t>
            </a:r>
            <a:endParaRPr lang="hu-HU" sz="2400" dirty="0"/>
          </a:p>
          <a:p>
            <a:r>
              <a:rPr lang="hu-HU" sz="2400" dirty="0" smtClean="0"/>
              <a:t>Alacsony </a:t>
            </a:r>
            <a:r>
              <a:rPr lang="hu-HU" sz="2400" dirty="0" smtClean="0"/>
              <a:t>szaturációs érték </a:t>
            </a:r>
            <a:r>
              <a:rPr lang="hu-HU" sz="2400" dirty="0" smtClean="0">
                <a:sym typeface="Wingdings" panose="05000000000000000000" pitchFamily="2" charset="2"/>
              </a:rPr>
              <a:t> </a:t>
            </a:r>
            <a:r>
              <a:rPr lang="hu-HU" sz="2400" dirty="0" smtClean="0">
                <a:sym typeface="Wingdings" panose="05000000000000000000" pitchFamily="2" charset="2"/>
              </a:rPr>
              <a:t>felhő</a:t>
            </a:r>
          </a:p>
          <a:p>
            <a:r>
              <a:rPr lang="hu-HU" sz="2400" dirty="0" smtClean="0"/>
              <a:t>Fontos </a:t>
            </a:r>
            <a:r>
              <a:rPr lang="hu-HU" sz="2400" dirty="0" smtClean="0"/>
              <a:t>a nem </a:t>
            </a:r>
            <a:r>
              <a:rPr lang="hu-HU" sz="2400" dirty="0" smtClean="0"/>
              <a:t>besorolható területek detektálása</a:t>
            </a:r>
            <a:endParaRPr lang="hu-HU" sz="2400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5</a:t>
            </a:fld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 rotWithShape="1">
          <a:blip r:embed="rId3" cstate="print"/>
          <a:srcRect r="616" b="1907"/>
          <a:stretch/>
        </p:blipFill>
        <p:spPr>
          <a:xfrm>
            <a:off x="689918" y="3510230"/>
            <a:ext cx="7764163" cy="1900375"/>
          </a:xfrm>
          <a:prstGeom prst="rect">
            <a:avLst/>
          </a:prstGeom>
        </p:spPr>
      </p:pic>
      <p:sp>
        <p:nvSpPr>
          <p:cNvPr id="7" name="Szövegdoboz 6"/>
          <p:cNvSpPr txBox="1"/>
          <p:nvPr/>
        </p:nvSpPr>
        <p:spPr>
          <a:xfrm>
            <a:off x="689917" y="5455230"/>
            <a:ext cx="80570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600" dirty="0" smtClean="0"/>
              <a:t>Eredeti </a:t>
            </a:r>
            <a:r>
              <a:rPr lang="hu-HU" sz="1600" dirty="0" smtClean="0"/>
              <a:t>kép </a:t>
            </a:r>
            <a:r>
              <a:rPr lang="hu-HU" sz="1600" dirty="0"/>
              <a:t> </a:t>
            </a:r>
            <a:r>
              <a:rPr lang="hu-HU" sz="1600" dirty="0" smtClean="0"/>
              <a:t>                              </a:t>
            </a:r>
            <a:r>
              <a:rPr lang="hu-HU" sz="1600" dirty="0" smtClean="0">
                <a:sym typeface="Wingdings" panose="05000000000000000000" pitchFamily="2" charset="2"/>
              </a:rPr>
              <a:t> 	Szaturációs és elmosott </a:t>
            </a:r>
            <a:r>
              <a:rPr lang="hu-HU" sz="1600" dirty="0" smtClean="0">
                <a:sym typeface="Wingdings" panose="05000000000000000000" pitchFamily="2" charset="2"/>
              </a:rPr>
              <a:t>kép </a:t>
            </a:r>
            <a:r>
              <a:rPr lang="hu-HU" sz="1600" dirty="0" smtClean="0">
                <a:sym typeface="Wingdings" panose="05000000000000000000" pitchFamily="2" charset="2"/>
              </a:rPr>
              <a:t> 	Detektált kép</a:t>
            </a:r>
          </a:p>
          <a:p>
            <a:r>
              <a:rPr lang="hu-HU" sz="1600" dirty="0">
                <a:sym typeface="Wingdings" panose="05000000000000000000" pitchFamily="2" charset="2"/>
              </a:rPr>
              <a:t>	</a:t>
            </a:r>
            <a:r>
              <a:rPr lang="hu-HU" sz="1600" dirty="0" smtClean="0">
                <a:sym typeface="Wingdings" panose="05000000000000000000" pitchFamily="2" charset="2"/>
              </a:rPr>
              <a:t>		</a:t>
            </a:r>
            <a:r>
              <a:rPr lang="hu-HU" sz="1600" dirty="0">
                <a:sym typeface="Wingdings" panose="05000000000000000000" pitchFamily="2" charset="2"/>
              </a:rPr>
              <a:t>	</a:t>
            </a:r>
            <a:r>
              <a:rPr lang="hu-HU" sz="1600" dirty="0" smtClean="0">
                <a:sym typeface="Wingdings" panose="05000000000000000000" pitchFamily="2" charset="2"/>
              </a:rPr>
              <a:t>		</a:t>
            </a:r>
            <a:r>
              <a:rPr lang="hu-HU" sz="1400" dirty="0" smtClean="0">
                <a:sym typeface="Wingdings" panose="05000000000000000000" pitchFamily="2" charset="2"/>
              </a:rPr>
              <a:t>Kék pixelek: ég</a:t>
            </a:r>
          </a:p>
          <a:p>
            <a:r>
              <a:rPr lang="hu-HU" sz="1400" dirty="0">
                <a:sym typeface="Wingdings" panose="05000000000000000000" pitchFamily="2" charset="2"/>
              </a:rPr>
              <a:t>	</a:t>
            </a:r>
            <a:r>
              <a:rPr lang="hu-HU" sz="1400" dirty="0" smtClean="0">
                <a:sym typeface="Wingdings" panose="05000000000000000000" pitchFamily="2" charset="2"/>
              </a:rPr>
              <a:t>		</a:t>
            </a:r>
            <a:r>
              <a:rPr lang="hu-HU" sz="1400" dirty="0">
                <a:sym typeface="Wingdings" panose="05000000000000000000" pitchFamily="2" charset="2"/>
              </a:rPr>
              <a:t>	</a:t>
            </a:r>
            <a:r>
              <a:rPr lang="hu-HU" sz="1400" dirty="0" smtClean="0">
                <a:sym typeface="Wingdings" panose="05000000000000000000" pitchFamily="2" charset="2"/>
              </a:rPr>
              <a:t>		</a:t>
            </a:r>
            <a:r>
              <a:rPr lang="hu-HU" sz="1400" dirty="0" smtClean="0">
                <a:sym typeface="Wingdings" panose="05000000000000000000" pitchFamily="2" charset="2"/>
              </a:rPr>
              <a:t>Fehér pixelek: felhő</a:t>
            </a:r>
          </a:p>
          <a:p>
            <a:r>
              <a:rPr lang="hu-HU" sz="1400" dirty="0" smtClean="0">
                <a:sym typeface="Wingdings" panose="05000000000000000000" pitchFamily="2" charset="2"/>
              </a:rPr>
              <a:t>			</a:t>
            </a:r>
            <a:r>
              <a:rPr lang="hu-HU" sz="1400" dirty="0">
                <a:sym typeface="Wingdings" panose="05000000000000000000" pitchFamily="2" charset="2"/>
              </a:rPr>
              <a:t>	</a:t>
            </a:r>
            <a:r>
              <a:rPr lang="hu-HU" sz="1400" dirty="0" smtClean="0">
                <a:sym typeface="Wingdings" panose="05000000000000000000" pitchFamily="2" charset="2"/>
              </a:rPr>
              <a:t>		</a:t>
            </a:r>
            <a:r>
              <a:rPr lang="hu-HU" sz="1400" dirty="0" smtClean="0">
                <a:sym typeface="Wingdings" panose="05000000000000000000" pitchFamily="2" charset="2"/>
              </a:rPr>
              <a:t>Zöld pixelek: nem besorolható</a:t>
            </a:r>
            <a:endParaRPr lang="hu-HU" sz="140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4590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FELHŐ TÍPUS FELISMERÉSE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10 fő típus</a:t>
            </a:r>
          </a:p>
          <a:p>
            <a:r>
              <a:rPr lang="hu-HU" dirty="0" smtClean="0"/>
              <a:t>Csak apró tulajdonságokban térnek el</a:t>
            </a:r>
          </a:p>
          <a:p>
            <a:pPr lvl="1"/>
            <a:r>
              <a:rPr lang="hu-HU" dirty="0" smtClean="0"/>
              <a:t>Magasság</a:t>
            </a:r>
          </a:p>
          <a:p>
            <a:pPr lvl="1"/>
            <a:r>
              <a:rPr lang="hu-HU" dirty="0" smtClean="0"/>
              <a:t>Keletkezés folyamata</a:t>
            </a:r>
          </a:p>
          <a:p>
            <a:r>
              <a:rPr lang="hu-HU" dirty="0" smtClean="0"/>
              <a:t>Képfeldolgozással nem eldönthetőek!</a:t>
            </a:r>
          </a:p>
          <a:p>
            <a:pPr marL="0" lvl="0" indent="0">
              <a:buNone/>
            </a:pPr>
            <a:r>
              <a:rPr lang="hu-HU" dirty="0" smtClean="0">
                <a:solidFill>
                  <a:prstClr val="black"/>
                </a:solidFill>
                <a:sym typeface="Wingdings" panose="05000000000000000000" pitchFamily="2" charset="2"/>
              </a:rPr>
              <a:t> </a:t>
            </a:r>
            <a:r>
              <a:rPr lang="hu-HU" dirty="0" smtClean="0">
                <a:solidFill>
                  <a:prstClr val="black"/>
                </a:solidFill>
              </a:rPr>
              <a:t>2 nagy csoportot </a:t>
            </a:r>
            <a:r>
              <a:rPr lang="hu-HU" dirty="0">
                <a:solidFill>
                  <a:prstClr val="black"/>
                </a:solidFill>
              </a:rPr>
              <a:t>képezünk: Cumulus és </a:t>
            </a:r>
            <a:r>
              <a:rPr lang="hu-HU" dirty="0" err="1" smtClean="0">
                <a:solidFill>
                  <a:prstClr val="black"/>
                </a:solidFill>
              </a:rPr>
              <a:t>Stratus</a:t>
            </a:r>
            <a:endParaRPr lang="hu-HU" dirty="0" smtClean="0"/>
          </a:p>
          <a:p>
            <a:pPr lvl="1"/>
            <a:endParaRPr lang="hu-HU" dirty="0" smtClean="0"/>
          </a:p>
          <a:p>
            <a:pPr lvl="1">
              <a:buNone/>
            </a:pPr>
            <a:endParaRPr lang="hu-HU" dirty="0" smtClean="0"/>
          </a:p>
          <a:p>
            <a:pPr lvl="1"/>
            <a:endParaRPr lang="hu-HU" dirty="0" smtClean="0"/>
          </a:p>
          <a:p>
            <a:pPr lvl="1"/>
            <a:endParaRPr lang="hu-HU" dirty="0" smtClean="0"/>
          </a:p>
          <a:p>
            <a:pPr lvl="1"/>
            <a:endParaRPr lang="hu-HU" dirty="0" smtClean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smtClean="0"/>
              <a:t>Meteorológiai észlelők támogatása gépi látó rendszerrel</a:t>
            </a:r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6</a:t>
            </a:fld>
            <a:endParaRPr lang="hu-HU" dirty="0"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20" y="4642696"/>
            <a:ext cx="9004690" cy="13351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FELHŐ TÍPUS FELISMERÉSE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Cumulus: 1-7 okta, változatos színek</a:t>
            </a:r>
          </a:p>
          <a:p>
            <a:r>
              <a:rPr lang="hu-HU" dirty="0" err="1" smtClean="0"/>
              <a:t>Stratus</a:t>
            </a:r>
            <a:r>
              <a:rPr lang="hu-HU" dirty="0" smtClean="0"/>
              <a:t>: 7-8 okta, közel egyszínű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7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 smtClean="0"/>
              <a:t>Meteorológiai észlelők támogatása gépi látó rendszerrel</a:t>
            </a:r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 rotWithShape="1">
          <a:blip r:embed="rId3" cstate="print"/>
          <a:srcRect r="786" b="1861"/>
          <a:stretch/>
        </p:blipFill>
        <p:spPr>
          <a:xfrm>
            <a:off x="1192410" y="3160904"/>
            <a:ext cx="6759180" cy="2502740"/>
          </a:xfrm>
          <a:prstGeom prst="rect">
            <a:avLst/>
          </a:prstGeom>
        </p:spPr>
      </p:pic>
      <p:sp>
        <p:nvSpPr>
          <p:cNvPr id="7" name="Szövegdoboz 6"/>
          <p:cNvSpPr txBox="1"/>
          <p:nvPr/>
        </p:nvSpPr>
        <p:spPr>
          <a:xfrm>
            <a:off x="2263236" y="5663134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smtClean="0"/>
              <a:t>Cumulus</a:t>
            </a:r>
            <a:endParaRPr lang="hu-HU" dirty="0"/>
          </a:p>
        </p:txBody>
      </p:sp>
      <p:sp>
        <p:nvSpPr>
          <p:cNvPr id="8" name="Szövegdoboz 7"/>
          <p:cNvSpPr txBox="1"/>
          <p:nvPr/>
        </p:nvSpPr>
        <p:spPr>
          <a:xfrm>
            <a:off x="5998792" y="5663134"/>
            <a:ext cx="918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 smtClean="0"/>
              <a:t>Stratus</a:t>
            </a:r>
            <a:endParaRPr lang="hu-HU" dirty="0"/>
          </a:p>
        </p:txBody>
      </p:sp>
      <p:pic>
        <p:nvPicPr>
          <p:cNvPr id="1028" name="Picture 4" descr="https://fbcdn-sphotos-h-a.akamaihd.net/hphotos-ak-xpa1/v/t34.0-12/10818596_887769247922479_1505850515_n.jpg?oh=d6cc352440a88f5906919b3c88aaf5d4&amp;oe=546E6102&amp;__gda__=1416521122_a1113fa982f734228c4293fb8f41512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4033" y="3160905"/>
            <a:ext cx="3367558" cy="2507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51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EREDMÉNYEK</a:t>
            </a:r>
            <a:endParaRPr lang="hu-HU" sz="40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Tesztelve 1200 </a:t>
            </a:r>
            <a:r>
              <a:rPr lang="hu-HU" dirty="0" smtClean="0"/>
              <a:t>különböző </a:t>
            </a:r>
            <a:r>
              <a:rPr lang="hu-HU" dirty="0" smtClean="0"/>
              <a:t>képen</a:t>
            </a:r>
          </a:p>
          <a:p>
            <a:r>
              <a:rPr lang="hu-HU" dirty="0" smtClean="0"/>
              <a:t>Pontosítva sorozatképek használatával </a:t>
            </a:r>
            <a:r>
              <a:rPr lang="hu-HU" dirty="0" smtClean="0">
                <a:sym typeface="Wingdings" panose="05000000000000000000" pitchFamily="2" charset="2"/>
              </a:rPr>
              <a:t> átlag</a:t>
            </a:r>
            <a:endParaRPr lang="hu-HU" dirty="0" smtClean="0"/>
          </a:p>
          <a:p>
            <a:r>
              <a:rPr lang="hu-HU" dirty="0" smtClean="0"/>
              <a:t>Viszonyítási alap az észlelők hivatalos becslése</a:t>
            </a:r>
          </a:p>
          <a:p>
            <a:r>
              <a:rPr lang="hu-HU" dirty="0" smtClean="0"/>
              <a:t>Eredmény: </a:t>
            </a:r>
          </a:p>
          <a:p>
            <a:pPr lvl="1"/>
            <a:r>
              <a:rPr lang="hu-HU" dirty="0" smtClean="0"/>
              <a:t>Felhő típus és borultság (1 okta hibahatár!): 87</a:t>
            </a:r>
            <a:r>
              <a:rPr lang="hu-HU" dirty="0" smtClean="0"/>
              <a:t>%</a:t>
            </a:r>
            <a:endParaRPr lang="hu-HU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8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 smtClean="0"/>
              <a:t>Meteorológiai észlelők támogatása gépi látó rendszerrel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0329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MAGASSÁGI SZÉLIRÁNY MEGHATÁROZÁSA</a:t>
            </a:r>
            <a:endParaRPr lang="hu-HU" sz="400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6D5B6-14F9-4BB9-B0F7-4C7A9BE6F298}" type="slidenum">
              <a:rPr lang="hu-HU" smtClean="0"/>
              <a:pPr/>
              <a:t>9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 smtClean="0"/>
              <a:t>Meteorológiai észlelők támogatása gépi látó rendszerrel</a:t>
            </a:r>
            <a:endParaRPr lang="hu-HU" dirty="0"/>
          </a:p>
        </p:txBody>
      </p:sp>
      <p:pic>
        <p:nvPicPr>
          <p:cNvPr id="6" name="Tartalom helye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080" y="3480304"/>
            <a:ext cx="4802270" cy="2696659"/>
          </a:xfrm>
          <a:prstGeom prst="rect">
            <a:avLst/>
          </a:prstGeom>
        </p:spPr>
      </p:pic>
      <p:sp>
        <p:nvSpPr>
          <p:cNvPr id="7" name="Tartalom helye 2"/>
          <p:cNvSpPr txBox="1">
            <a:spLocks/>
          </p:cNvSpPr>
          <p:nvPr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2400" dirty="0" smtClean="0"/>
              <a:t>Felhők elmozdulásának az iránya</a:t>
            </a:r>
          </a:p>
          <a:p>
            <a:r>
              <a:rPr lang="hu-HU" sz="2400" dirty="0" smtClean="0"/>
              <a:t>3 kép készítése 10 </a:t>
            </a:r>
            <a:r>
              <a:rPr lang="hu-HU" sz="2400" dirty="0" smtClean="0"/>
              <a:t>másodpercenként</a:t>
            </a:r>
            <a:endParaRPr lang="hu-HU" sz="2400" dirty="0" smtClean="0"/>
          </a:p>
          <a:p>
            <a:r>
              <a:rPr lang="hu-HU" sz="2400" dirty="0" smtClean="0"/>
              <a:t>0 </a:t>
            </a:r>
            <a:r>
              <a:rPr lang="hu-HU" sz="2400" dirty="0" smtClean="0"/>
              <a:t>és 8 </a:t>
            </a:r>
            <a:r>
              <a:rPr lang="hu-HU" sz="2400" dirty="0" smtClean="0"/>
              <a:t>okánál nem </a:t>
            </a:r>
            <a:r>
              <a:rPr lang="hu-HU" sz="2400" dirty="0" smtClean="0"/>
              <a:t>detektálható</a:t>
            </a:r>
          </a:p>
          <a:p>
            <a:r>
              <a:rPr lang="hu-HU" sz="2400" dirty="0" smtClean="0"/>
              <a:t>A kép teteje Észak</a:t>
            </a:r>
            <a:endParaRPr lang="hu-HU" sz="2400" dirty="0" smtClean="0"/>
          </a:p>
        </p:txBody>
      </p:sp>
    </p:spTree>
    <p:extLst>
      <p:ext uri="{BB962C8B-B14F-4D97-AF65-F5344CB8AC3E}">
        <p14:creationId xmlns:p14="http://schemas.microsoft.com/office/powerpoint/2010/main" val="316403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6565</TotalTime>
  <Words>1075</Words>
  <Application>Microsoft Office PowerPoint</Application>
  <PresentationFormat>Diavetítés a képernyőre (4:3 oldalarány)</PresentationFormat>
  <Paragraphs>238</Paragraphs>
  <Slides>20</Slides>
  <Notes>19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Wingdings</vt:lpstr>
      <vt:lpstr>Office-téma</vt:lpstr>
      <vt:lpstr>METEOROLÓGIAI ÉSZLELŐK TÁMOGATÁSA GÉPI LÁTÓ RENDSZERREL</vt:lpstr>
      <vt:lpstr>CÉLKITŰZÉS</vt:lpstr>
      <vt:lpstr>KÉNYSZERFELTÉTELEK</vt:lpstr>
      <vt:lpstr>BORULTSÁG VIZSGÁLATA</vt:lpstr>
      <vt:lpstr>BORULTSÁG VIZSGÁLATA</vt:lpstr>
      <vt:lpstr>FELHŐ TÍPUS FELISMERÉSE</vt:lpstr>
      <vt:lpstr>FELHŐ TÍPUS FELISMERÉSE</vt:lpstr>
      <vt:lpstr>EREDMÉNYEK</vt:lpstr>
      <vt:lpstr>MAGASSÁGI SZÉLIRÁNY MEGHATÁROZÁSA</vt:lpstr>
      <vt:lpstr>MAGASSÁGI SZÉLIRÁNY MEGHATÁROZÁSA</vt:lpstr>
      <vt:lpstr>EREDMÉNYEK</vt:lpstr>
      <vt:lpstr>ESŐCSEPPEK DETEKTÁLÁSA</vt:lpstr>
      <vt:lpstr>ESŐCSEPPEK DETEKTÁLÁSA</vt:lpstr>
      <vt:lpstr>ESŐCSEPPEK DETEKTÁLÁSA</vt:lpstr>
      <vt:lpstr>ESŐCSEPPEK DETEKTÁLÁSA</vt:lpstr>
      <vt:lpstr>ESŐCSEPPEK DETEKTÁLÁSA</vt:lpstr>
      <vt:lpstr>EREDMÉNYEK</vt:lpstr>
      <vt:lpstr>TOVÁBBFEJLESZTÉSI TERV</vt:lpstr>
      <vt:lpstr>ÖSSZEFOGLALÁS</vt:lpstr>
      <vt:lpstr>PowerPoint bemutató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METEOROLÓGIAI ÉSZLELŐK TÁMOGATÁSA GÉPI LÁTÓ RENDSZERREL</dc:title>
  <dc:creator>Bartha Márk</dc:creator>
  <cp:lastModifiedBy>Bartha Márk</cp:lastModifiedBy>
  <cp:revision>109</cp:revision>
  <dcterms:created xsi:type="dcterms:W3CDTF">2013-11-10T20:39:37Z</dcterms:created>
  <dcterms:modified xsi:type="dcterms:W3CDTF">2014-11-18T22:51:24Z</dcterms:modified>
</cp:coreProperties>
</file>

<file path=docProps/thumbnail.jpeg>
</file>